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9" r:id="rId3"/>
    <p:sldId id="339" r:id="rId4"/>
    <p:sldId id="316" r:id="rId5"/>
    <p:sldId id="330" r:id="rId6"/>
    <p:sldId id="331" r:id="rId7"/>
    <p:sldId id="351" r:id="rId8"/>
    <p:sldId id="332" r:id="rId9"/>
    <p:sldId id="337" r:id="rId10"/>
    <p:sldId id="349" r:id="rId11"/>
    <p:sldId id="333" r:id="rId12"/>
    <p:sldId id="335" r:id="rId13"/>
    <p:sldId id="336" r:id="rId14"/>
    <p:sldId id="348" r:id="rId15"/>
    <p:sldId id="321" r:id="rId16"/>
  </p:sldIdLst>
  <p:sldSz cx="9144000" cy="6858000" type="screen4x3"/>
  <p:notesSz cx="6858000" cy="994727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86" autoAdjust="0"/>
    <p:restoredTop sz="99080" autoAdjust="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8229600" cy="200024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ОТЧЕТ </a:t>
            </a:r>
            <a:b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 проделанной работе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отдела по определению зарубежных клиник за период с 01.01.2016 г. по 31.12.2016 г.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1363" r="63636" b="74026"/>
          <a:stretch>
            <a:fillRect/>
          </a:stretch>
        </p:blipFill>
        <p:spPr bwMode="auto">
          <a:xfrm>
            <a:off x="381000" y="457200"/>
            <a:ext cx="2514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357422" y="5929330"/>
            <a:ext cx="656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Председатель правления А.К. Байгенжин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14282" y="500042"/>
          <a:ext cx="8643997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1143008"/>
                <a:gridCol w="1878553"/>
                <a:gridCol w="907529"/>
                <a:gridCol w="4214841"/>
              </a:tblGrid>
              <a:tr h="355501"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221">
                <a:tc>
                  <a:txBody>
                    <a:bodyPr/>
                    <a:lstStyle/>
                    <a:p>
                      <a:pPr algn="ctr"/>
                      <a:r>
                        <a:rPr lang="ru-RU" sz="14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Южная Корея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Больница 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Сеульского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Национального Университета (</a:t>
                      </a:r>
                      <a:r>
                        <a:rPr lang="en-US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SEOUL NATIONAL HOSPITAL, International Healthcare Center, International Patient Care)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Постгипоксическое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поражение ЦНС. ДЦП. 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Гиперкинетический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синдром. Симптоматическая эпилепсия. Образование в области левой ножки мозга.</a:t>
                      </a:r>
                    </a:p>
                  </a:txBody>
                  <a:tcPr/>
                </a:tc>
              </a:tr>
              <a:tr h="652221">
                <a:tc>
                  <a:txBody>
                    <a:bodyPr/>
                    <a:lstStyle/>
                    <a:p>
                      <a:pPr algn="ctr"/>
                      <a:r>
                        <a:rPr lang="ru-RU" sz="14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Медицинский центр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АСАН  (</a:t>
                      </a:r>
                      <a:r>
                        <a:rPr lang="en-US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International Clinic ASAN Medical Center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Сеул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Приобретенная 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апластическая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анемия, сверхтяжелая форма. 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Япония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Клиника Ниши-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Ниигата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г.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Ниигата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Гамартома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третьего желудочка справа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Гамартома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дна третьего желудочка головного мозга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14280" y="235201"/>
          <a:ext cx="8715437" cy="6448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6"/>
                <a:gridCol w="1071570"/>
                <a:gridCol w="2071702"/>
                <a:gridCol w="1285884"/>
                <a:gridCol w="3714775"/>
              </a:tblGrid>
              <a:tr h="742511"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5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Германия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центр сердца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ВПС. Комплекс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Шона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Выраженный  стеноз аортального клапана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92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Испания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Институт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Киари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г. Барселона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Мальформация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Киари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Сирингомиелия. Синдром фиксированного спинного мозга. </a:t>
                      </a:r>
                    </a:p>
                  </a:txBody>
                  <a:tcPr horzOverflow="overflow"/>
                </a:tc>
              </a:tr>
              <a:tr h="92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Греция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Реабилитационный центр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«ЭВЕКСИЯ»,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Rehabilitation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Centre EVEXIA 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Калликратия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Сочетанная травма. Огнестрельное слепое пулевое ранение С7 позвонка с повреждением спинного мозга. Ушиб спинного мозга тяжелой степени.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Тетраплегия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нарушением функций тазовых органов. Огнестрельная рана грудной клетки с повреждением подключичной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вены,артерии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перелом ключицы справа. МКБ-10-Т06.8.</a:t>
                      </a:r>
                    </a:p>
                  </a:txBody>
                  <a:tcPr horzOverflow="overflow"/>
                </a:tc>
              </a:tr>
              <a:tr h="92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Федеральное государственное бюджетное учреждение «Российский научный центр «Восстановительная травматология и ортопедия» имени академика Г. А.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Илизарова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L="114300" marR="1143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Фиброзная остеодисплазия.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 noGrp="1"/>
          </p:cNvGraphicFramePr>
          <p:nvPr/>
        </p:nvGraphicFramePr>
        <p:xfrm>
          <a:off x="214282" y="500042"/>
          <a:ext cx="8715437" cy="5168320"/>
        </p:xfrm>
        <a:graphic>
          <a:graphicData uri="http://schemas.openxmlformats.org/drawingml/2006/table">
            <a:tbl>
              <a:tblPr/>
              <a:tblGrid>
                <a:gridCol w="571504"/>
                <a:gridCol w="1214446"/>
                <a:gridCol w="1928826"/>
                <a:gridCol w="1214446"/>
                <a:gridCol w="3786215"/>
              </a:tblGrid>
              <a:tr h="921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пациентов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78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ru-RU" sz="1400" i="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Научно-практический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центр </a:t>
                      </a: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реабилитации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больных </a:t>
                      </a:r>
                      <a:r>
                        <a:rPr lang="ru-RU" sz="1400" i="0" dirty="0" err="1" smtClean="0">
                          <a:latin typeface="Times New Roman"/>
                          <a:ea typeface="Calibri"/>
                          <a:cs typeface="Times New Roman"/>
                        </a:rPr>
                        <a:t>лимфедемой</a:t>
                      </a:r>
                      <a:endParaRPr lang="ru-RU" sz="1400" i="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ru-RU" sz="1400" i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i="0" dirty="0">
                          <a:latin typeface="Times New Roman"/>
                          <a:ea typeface="Calibri"/>
                          <a:cs typeface="Times New Roman"/>
                        </a:rPr>
                        <a:t>«Лимфа», г. Москва.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Первичная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лимфедема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левой нижней конечности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715543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Южная Корея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Severans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Hospital (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Yonsei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University Health System), г.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Сеул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Аллогенная трансплантация гемопоэтических стволовых клеток от неродственного донора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Недифференцированная саркома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забрюшинного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пространства с прорастанием в печень и капсулу правой почки.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Эмбриональная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рабдомиосаркома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брюшной полости и малого таза, веретеноклеточная форма. IRS группа III.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Недифференцированная саркома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забрюшинного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пространства с прорастанием в печень и капсулу правой почки.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Первичное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иммунодефицитное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состояние. Тяжёлая комбинированная иммунная недостаточность.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357158" y="1000108"/>
          <a:ext cx="8358247" cy="382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612"/>
                <a:gridCol w="1343797"/>
                <a:gridCol w="2036883"/>
                <a:gridCol w="1123798"/>
                <a:gridCol w="3301157"/>
              </a:tblGrid>
              <a:tr h="355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222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Южная Корея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Больница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Сеульского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Национального Университета (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SEOUL NATIONAL HOSPITAL, International Healthcare Center, International Patient Care)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Постгипоксическое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поражение ЦНС. ДЦП.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Гиперкинетический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синдром. Симптоматическая эпилепсия.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8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Медицинский центр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АСАН  (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International Clinic ASAN Medical Center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Сеул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Приобретенная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апластическая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анемия, сверхтяжелая форма. Сопутствующий: Носитель вирусного гепатита «С».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Тубулоинтерстициальный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нефрит,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тубулопатия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вторичная.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862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643998" cy="3598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402"/>
                <a:gridCol w="2815142"/>
                <a:gridCol w="1340533"/>
                <a:gridCol w="1016921"/>
              </a:tblGrid>
              <a:tr h="46341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Наименование медицинской организации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диагнозов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пациентов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Взрослые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40226">
                <a:tc rowSpan="4">
                  <a:txBody>
                    <a:bodyPr/>
                    <a:lstStyle/>
                    <a:p>
                      <a:pPr algn="just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Корпоративн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ый</a:t>
                      </a: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фонд «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University Medical Center</a:t>
                      </a: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(филиал: </a:t>
                      </a: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Национальный научный центр материнства и детства), г. Астана.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Стеноз гортани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-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Металлоэндокоррекция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почки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печени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3417">
                <a:tc>
                  <a:txBody>
                    <a:bodyPr/>
                    <a:lstStyle/>
                    <a:p>
                      <a:pPr algn="just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ГКП на ПХВ “Городская больница №1”, г. Астана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печени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34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АО «Национальный научный медицинский центр», г. Астана, Казахстан</a:t>
                      </a:r>
                      <a:endParaRPr lang="kk-K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печени 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Проделанная работа в рамках мастер класса по оказанию медицинских услуг в отечественных медицинских организациях с привлечением зарубежных специалистов </a:t>
            </a:r>
            <a:endParaRPr lang="ru-RU" sz="2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00108"/>
          <a:ext cx="8501122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474"/>
                <a:gridCol w="2932491"/>
                <a:gridCol w="1188553"/>
                <a:gridCol w="937604"/>
              </a:tblGrid>
              <a:tr h="51414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Наименование медицинской организации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диагнозов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пациентов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Взрослые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141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ГКП на ПХВ городская детская больница № 2 г.Астана</a:t>
                      </a:r>
                      <a:endParaRPr lang="kk-K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Гипоспадия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6097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ГКП на ПХВ «Актюбинская областная больница» на праве хозяйственного ведения государственного учреждения «Управление здравоохранения Актюбинской области»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г.Актобе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lang="kk-K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печени 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258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АО «Национальный научный центр хирургии им.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А.Н.Сызганова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г.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Алматы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Казахстан.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Трансплантация печени 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41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43932" cy="164307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Общие показатели АО «ННМЦ» в рамках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задания «Направление граждан Республики Казахстан на лечение за рубеж за счет бюджетных средств, в том числе, лечение граждан, претендующих на лечение за рубежом, в отечественных медицинских организациях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2786058"/>
          <a:ext cx="8072493" cy="2500330"/>
        </p:xfrm>
        <a:graphic>
          <a:graphicData uri="http://schemas.openxmlformats.org/drawingml/2006/table">
            <a:tbl>
              <a:tblPr/>
              <a:tblGrid>
                <a:gridCol w="1034586"/>
                <a:gridCol w="1116264"/>
                <a:gridCol w="1592718"/>
                <a:gridCol w="1742460"/>
                <a:gridCol w="1306845"/>
                <a:gridCol w="1279620"/>
              </a:tblGrid>
              <a:tr h="12667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Лечение граждан, претендующих на лечение за рубежом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Лечение граждан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отечественных медицинских организациях в рамках мастер класса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Итого: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en-US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357298"/>
          <a:ext cx="8286806" cy="3493566"/>
        </p:xfrm>
        <a:graphic>
          <a:graphicData uri="http://schemas.openxmlformats.org/drawingml/2006/table">
            <a:tbl>
              <a:tblPr/>
              <a:tblGrid>
                <a:gridCol w="1357321"/>
                <a:gridCol w="1071570"/>
                <a:gridCol w="1643074"/>
                <a:gridCol w="1500198"/>
                <a:gridCol w="785818"/>
                <a:gridCol w="1071570"/>
                <a:gridCol w="857255"/>
              </a:tblGrid>
              <a:tr h="109524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Выдано заключений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основаниям: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Итого, общее количество заключений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93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Целесообразно лечение за рубежом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Нецелесообразно лечение за рубежом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Целесообразно лечение в рамках мастер класса в отечественных медицинских организациях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условиях медицинских организаций РК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Взрослые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5348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работы отдела по определению зарубежных клиник за 2016 год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(количество случаев)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72074"/>
            <a:ext cx="8358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 итогам 2016 года проведено 18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заседаний Комиссии по направлению граждан РК на лечение в зарубежные медицинские организации.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69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о количестве пациентов, рассмотренных положительно Комиссией в разрезе зарубежных стран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1" y="1071545"/>
          <a:ext cx="8715436" cy="578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460"/>
                <a:gridCol w="1690231"/>
                <a:gridCol w="1784915"/>
                <a:gridCol w="1784915"/>
                <a:gridCol w="1784915"/>
              </a:tblGrid>
              <a:tr h="939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мужчин (взрослых)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женщин (взрослых)</a:t>
                      </a: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детей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Турция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    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17</a:t>
                      </a:r>
                      <a:endParaRPr lang="ru-RU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43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Беларусь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Израиль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Южная Корея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Япония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Германия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Испания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Греция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10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9" y="1214422"/>
          <a:ext cx="842971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09"/>
                <a:gridCol w="1020488"/>
                <a:gridCol w="1928826"/>
                <a:gridCol w="1285884"/>
                <a:gridCol w="3714807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Турция</a:t>
                      </a:r>
                      <a:endParaRPr lang="ru-RU" sz="1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ru-RU" sz="1400" i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i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Baskent</a:t>
                      </a:r>
                      <a:r>
                        <a:rPr lang="en-US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400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University</a:t>
                      </a:r>
                      <a:endParaRPr lang="ru-RU" sz="1400" i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Healthcare Group</a:t>
                      </a:r>
                      <a:r>
                        <a:rPr lang="en-US" sz="1400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»,</a:t>
                      </a:r>
                      <a:endParaRPr lang="ru-RU" sz="1400" i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</a:t>
                      </a:r>
                      <a:r>
                        <a:rPr lang="en-US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Анкара</a:t>
                      </a:r>
                      <a:r>
                        <a:rPr lang="en-US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Турция</a:t>
                      </a:r>
                      <a:r>
                        <a:rPr lang="en-US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ВПР желчевыводящих путей. Атрезия внутри и внепеченочных желчных протоков. Q 44.2.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Интрамуральная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опухоль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задне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- базальных отделов левого желудочка. СНФК II. Состояние после операции.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Частная больница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Газиосманпаша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, Университет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Йени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Юзйил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Врожденный</a:t>
                      </a:r>
                      <a:r>
                        <a:rPr kumimoji="0" lang="kk-KZ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лимфобластный лейкоз</a:t>
                      </a:r>
                      <a:r>
                        <a:rPr kumimoji="0" lang="en-US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kumimoji="0" lang="kk-KZ" sz="140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Приобретенная</a:t>
                      </a:r>
                      <a:r>
                        <a:rPr kumimoji="0" lang="kk-KZ" sz="140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апластическая анемия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Билатеральная </a:t>
                      </a:r>
                      <a:r>
                        <a:rPr kumimoji="0" lang="ru-RU" sz="140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ретинобластома</a:t>
                      </a:r>
                      <a:endParaRPr kumimoji="0" lang="ru-RU" sz="1400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ВПС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Тетрада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Фалло</a:t>
                      </a:r>
                      <a:endParaRPr lang="ru-RU" sz="140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Артериовенозная </a:t>
                      </a:r>
                      <a:r>
                        <a:rPr lang="ru-RU" sz="140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мальфация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спинного мозга на уровне </a:t>
                      </a:r>
                      <a:r>
                        <a:rPr lang="en-US" sz="140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10-Th11</a:t>
                      </a:r>
                      <a:endParaRPr lang="ru-RU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Гематоонкологический</a:t>
                      </a:r>
                      <a:r>
                        <a:rPr kumimoji="0" lang="ru-RU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центр «</a:t>
                      </a:r>
                      <a:r>
                        <a:rPr kumimoji="0" lang="ru-RU" sz="140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Аджибадем</a:t>
                      </a:r>
                      <a:r>
                        <a:rPr kumimoji="0" lang="ru-RU" sz="14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Турция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Фолликулярный рак щитовидной железы.Т2N1M0.STI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ВПС. Транспозиция магистральных  сосудов.</a:t>
                      </a:r>
                      <a:endParaRPr lang="en-US" sz="1400" i="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Комбинированный первичный </a:t>
                      </a:r>
                      <a:r>
                        <a:rPr kumimoji="0" lang="ru-RU" sz="140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имуннодефицит</a:t>
                      </a:r>
                      <a:endParaRPr kumimoji="0" lang="ru-RU" sz="1400" i="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Острый</a:t>
                      </a:r>
                      <a:r>
                        <a:rPr lang="ru-RU" sz="1400" i="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u="none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миелобластный</a:t>
                      </a:r>
                      <a:r>
                        <a:rPr lang="ru-RU" sz="1400" i="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лейкоз</a:t>
                      </a:r>
                      <a:endParaRPr lang="ru-RU" sz="1400" i="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10969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количестве пациентов, рассмотренных положительно Комиссией в разрезе зарубежных медицинских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организаций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643998" cy="4647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1048112"/>
                <a:gridCol w="1809408"/>
                <a:gridCol w="1143008"/>
                <a:gridCol w="4143404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Турция</a:t>
                      </a:r>
                      <a:endParaRPr lang="ru-RU" sz="1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Медикал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парк МЛП СААЛЫК ХИЗМЕТЛЕРИ А.Ш./</a:t>
                      </a:r>
                      <a:r>
                        <a:rPr lang="en-US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MLP SAĞLIK HİZMETLERİ A.Ş.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Глутаровая</a:t>
                      </a: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ацидурия</a:t>
                      </a: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1 типа.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Ювенильный миеломоноцитарный лейкоз</a:t>
                      </a:r>
                      <a:endParaRPr lang="ru-RU" sz="1400" i="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i="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ОD-Новообразование</a:t>
                      </a: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орбиты, </a:t>
                      </a:r>
                      <a:r>
                        <a:rPr lang="ru-RU" sz="1400" i="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менингиома</a:t>
                      </a:r>
                      <a:r>
                        <a:rPr lang="ru-RU" sz="140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зрительного нерва.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 стеноз аортального клапана средней степени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Миелодиспластический синдром.Рефрактерная анемия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ВПС. Сочетанный порок сердца: недостаточность и стеноз аортального клапана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Менингиома</a:t>
                      </a:r>
                      <a:r>
                        <a:rPr kumimoji="0" lang="ru-RU" sz="1400" i="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бугорка турецкого седла с </a:t>
                      </a:r>
                      <a:r>
                        <a:rPr kumimoji="0" lang="ru-RU" sz="1400" i="0" u="non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проростанием</a:t>
                      </a:r>
                      <a:r>
                        <a:rPr kumimoji="0" lang="ru-RU" sz="1400" i="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пещеристый синус слева</a:t>
                      </a:r>
                      <a:endParaRPr kumimoji="0" lang="ru-RU" sz="1400" i="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Вторичная деформация зубочелюстной системы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Приобретенная апластическая анемия, свертяжелая форма</a:t>
                      </a:r>
                      <a:endParaRPr kumimoji="0" lang="ru-RU" sz="1400" i="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Острый </a:t>
                      </a:r>
                      <a:r>
                        <a:rPr kumimoji="0" lang="ru-RU" sz="140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лимфобластный</a:t>
                      </a:r>
                      <a:r>
                        <a:rPr kumimoji="0" lang="ru-RU" sz="140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лейкоз</a:t>
                      </a:r>
                      <a:endParaRPr kumimoji="0" lang="en-US" sz="1400" i="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Продолжтельный</a:t>
                      </a:r>
                      <a:r>
                        <a:rPr kumimoji="0" lang="ru-RU" sz="1400" i="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рост аденомы гипофиза в стадии клинической декомпенсации</a:t>
                      </a:r>
                      <a:endParaRPr kumimoji="0" lang="kk-KZ" sz="1400" i="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428596" y="714356"/>
          <a:ext cx="8358245" cy="510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966792"/>
                <a:gridCol w="1795475"/>
                <a:gridCol w="1166824"/>
                <a:gridCol w="3786212"/>
              </a:tblGrid>
              <a:tr h="80797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9265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Беларусь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 «9-я городская клиническая больница» г.Минск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ТХПН в</a:t>
                      </a: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исходе</a:t>
                      </a: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хронического гломерулонефрита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СКВ, острое течение, активность 3 степени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Болезнь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Бадда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Киари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цирроз печени в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субкомпенсации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печеночно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клеточная недостаточность.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Аутоиммунный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гепатит, умеренной степени активности.</a:t>
                      </a:r>
                      <a:endParaRPr lang="ru-RU" sz="140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Терминальная</a:t>
                      </a: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стадия </a:t>
                      </a: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ХПН на фоне хранического гломерулонефрита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Хронический криз отторжения трансплантата печени. </a:t>
                      </a:r>
                      <a:endParaRPr lang="ru-RU" sz="140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Цирроз печени в исходе</a:t>
                      </a: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вирусного гепатита В с дельта агентом в стадии декомпенсации.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Терминальная стадия поражения почек.ХБП 5.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Хранический аутоимунный  гепатит,выраженой степени активности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14282" y="785794"/>
          <a:ext cx="8715435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263"/>
                <a:gridCol w="839263"/>
                <a:gridCol w="1750497"/>
                <a:gridCol w="1357322"/>
                <a:gridCol w="3929090"/>
              </a:tblGrid>
              <a:tr h="35550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557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Индия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Клиника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Фортис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Fortis Healthcare Limited,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Gurgaon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-Haryana, India)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u="none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Диллатационная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кардиомиопатия</a:t>
                      </a:r>
                      <a:r>
                        <a:rPr lang="ru-RU" sz="14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изолированный некомпактный миокард левого желудочка (губчатый миокард)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ВПС: ДМЖП. Осложнение - высокая лёгочная гипертензия.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ВПС: двойное отхождение магистральных сосудов от правого желудочка.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ВПС. Единственный желудочек сердца.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Дилатационная</a:t>
                      </a:r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кардиомиопатия</a:t>
                      </a:r>
                      <a:r>
                        <a:rPr kumimoji="0" lang="ru-RU" sz="14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СНФК III.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Дилатационная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кардиомиопатия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СНФК III.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Артериовенозная мальформация правой теменной доли головного мозга.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Рестриктивная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кардиомиопатия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Умеренная недостаточность митрального клапана СН ФК 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Врожденный порок сердца.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Хронический облитерирующий бронхиолит.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Врожденный кардит с исходом в дилатационную кардиомиопатию.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Дилатационная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кардиомиопатия</a:t>
                      </a:r>
                      <a:endParaRPr kumimoji="0" lang="ru-RU" sz="1400" u="non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14290"/>
          <a:ext cx="8572560" cy="6380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096"/>
                <a:gridCol w="1082637"/>
                <a:gridCol w="2033604"/>
                <a:gridCol w="1071570"/>
                <a:gridCol w="3857653"/>
              </a:tblGrid>
              <a:tr h="71883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173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Израиль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ru-RU" sz="1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b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Rambam</a:t>
                      </a:r>
                      <a:r>
                        <a:rPr lang="en-US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endParaRPr lang="ru-RU" sz="1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Medical </a:t>
                      </a:r>
                      <a:r>
                        <a:rPr lang="en-US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Center, </a:t>
                      </a: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</a:t>
                      </a:r>
                      <a:r>
                        <a:rPr lang="en-US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n-US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Хайфа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Приобретённая </a:t>
                      </a:r>
                      <a:r>
                        <a:rPr kumimoji="0" lang="ru-RU" sz="1400" b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апластическая</a:t>
                      </a: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анемия, тяжёлая форма.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Приобретенная </a:t>
                      </a:r>
                      <a:r>
                        <a:rPr kumimoji="0" lang="ru-RU" sz="1400" b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апластическая</a:t>
                      </a: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анемия, сверхтяжелая форма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Талассемия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b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Нейробластома</a:t>
                      </a:r>
                      <a:r>
                        <a:rPr kumimoji="0" lang="ru-RU" sz="1400" b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ru-RU" sz="1400" b="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85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Клиника университета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Хадассах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 г. Иерусалим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Острый </a:t>
                      </a:r>
                      <a:r>
                        <a:rPr kumimoji="0" lang="ru-RU" sz="1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лимфобластный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лейкоз, CALLA (+), </a:t>
                      </a:r>
                      <a:r>
                        <a:rPr kumimoji="0" lang="ru-RU" sz="1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коэкспрессия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миелоедных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антигенов. MRG</a:t>
                      </a:r>
                    </a:p>
                  </a:txBody>
                  <a:tcPr/>
                </a:tc>
              </a:tr>
              <a:tr h="1468523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Южная Корея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Severans</a:t>
                      </a:r>
                      <a:r>
                        <a:rPr lang="en-US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Hospital (</a:t>
                      </a:r>
                      <a:r>
                        <a:rPr lang="en-US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Yonsei</a:t>
                      </a:r>
                      <a:r>
                        <a:rPr lang="en-US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University Health System), г. </a:t>
                      </a:r>
                      <a:r>
                        <a:rPr lang="en-US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Сеул</a:t>
                      </a:r>
                      <a:endParaRPr lang="ru-RU" sz="140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Эмбриональная </a:t>
                      </a:r>
                      <a:r>
                        <a:rPr lang="ru-RU" sz="1400" u="non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рабдомиосаркома</a:t>
                      </a:r>
                      <a:r>
                        <a:rPr lang="ru-RU" sz="14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брюшной полости и малого таза, веретеноклеточная форма. IRS группа III.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Недифференцированная саркома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забрюшинного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пространства с прорастанием в печень и капсулу правой почки.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Первичное </a:t>
                      </a:r>
                      <a:r>
                        <a:rPr kumimoji="0" lang="ru-RU" sz="140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иммунодефицитное</a:t>
                      </a:r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состояние. Тяжёлая комбинированная иммунная недостаточность.</a:t>
                      </a: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kk-KZ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Остеогенная саркома дистального метафиза</a:t>
                      </a:r>
                      <a:r>
                        <a:rPr kumimoji="0" lang="kk-KZ" sz="14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левой бедренной кости</a:t>
                      </a:r>
                      <a:endParaRPr lang="ru-RU" sz="140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1343</Words>
  <Application>Microsoft Office PowerPoint</Application>
  <PresentationFormat>Экран (4:3)</PresentationFormat>
  <Paragraphs>379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ОТЧЕТ  о проделанной работе  отдела по определению зарубежных клиник за период с 01.01.2016 г. по 31.12.2016 г. </vt:lpstr>
      <vt:lpstr>Общие показатели АО «ННМЦ» в рамках государственного задания «Направление граждан Республики Казахстан на лечение за рубеж за счет бюджетных средств, в том числе, лечение граждан, претендующих на лечение за рубежом, в отечественных медицинских организациях»</vt:lpstr>
      <vt:lpstr>Анализ работы отдела по определению зарубежных клиник за 2016 год (количество случаев)</vt:lpstr>
      <vt:lpstr>Информация о количестве пациентов, рассмотренных положительно Комиссией в разрезе зарубежных стран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Проделанная работа в рамках мастер класса по оказанию медицинских услуг в отечественных медицинских организациях с привлечением зарубежных специалистов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организации работы по направлению граждан РК на лечение за рубеж </dc:title>
  <cp:lastModifiedBy>dinaragos</cp:lastModifiedBy>
  <cp:revision>417</cp:revision>
  <cp:lastPrinted>2016-08-27T05:45:41Z</cp:lastPrinted>
  <dcterms:modified xsi:type="dcterms:W3CDTF">2017-02-06T03:10:13Z</dcterms:modified>
</cp:coreProperties>
</file>