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6" r:id="rId1"/>
    <p:sldMasterId id="2147484078" r:id="rId2"/>
    <p:sldMasterId id="2147484102" r:id="rId3"/>
    <p:sldMasterId id="2147484150" r:id="rId4"/>
  </p:sldMasterIdLst>
  <p:notesMasterIdLst>
    <p:notesMasterId r:id="rId9"/>
  </p:notesMasterIdLst>
  <p:handoutMasterIdLst>
    <p:handoutMasterId r:id="rId10"/>
  </p:handoutMasterIdLst>
  <p:sldIdLst>
    <p:sldId id="362" r:id="rId5"/>
    <p:sldId id="441" r:id="rId6"/>
    <p:sldId id="451" r:id="rId7"/>
    <p:sldId id="465" r:id="rId8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ахыткуль Кубжасарова" initials="БК" lastIdx="2" clrIdx="0">
    <p:extLst>
      <p:ext uri="{19B8F6BF-5375-455C-9EA6-DF929625EA0E}">
        <p15:presenceInfo xmlns:p15="http://schemas.microsoft.com/office/powerpoint/2012/main" userId="S-1-5-21-3504814381-2904217901-3634603613-183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D91DB1"/>
    <a:srgbClr val="CCCCFF"/>
    <a:srgbClr val="9A663F"/>
    <a:srgbClr val="996633"/>
    <a:srgbClr val="EAEAEA"/>
    <a:srgbClr val="DDDDDD"/>
    <a:srgbClr val="C0C0C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5" autoAdjust="0"/>
    <p:restoredTop sz="94737" autoAdjust="0"/>
  </p:normalViewPr>
  <p:slideViewPr>
    <p:cSldViewPr snapToGrid="0">
      <p:cViewPr varScale="1">
        <p:scale>
          <a:sx n="70" d="100"/>
          <a:sy n="70" d="100"/>
        </p:scale>
        <p:origin x="492" y="60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1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93" y="1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393D4483-17EA-47DE-9922-C799C566B6DF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8563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93" y="9448563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0819C6BF-6CFF-4244-9722-64850ABD12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37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CFCC5865-AA52-4168-A600-4BB3A10FF1BC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41425"/>
            <a:ext cx="5972175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853A80A8-4F3B-43DF-A373-E8E65D1E8C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1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99B5-EA7F-4A79-8C45-0DD9D3F11383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4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651-C162-449A-9D4E-7EDF8FBF8287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9685-72D3-419C-8F15-EDC9111C0F33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9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50D47-1300-451C-9EF5-0FCB80A2A66B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199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8D05-6B11-4320-A69D-BB25DEB249E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6E14-4704-4326-9F55-3DBF8B96BFB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15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B20C-1F38-4947-9ECD-EF440082DB8C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4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5BBA-9190-4CEA-9218-6983662FDE3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4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7940-F4C8-4EEF-8621-04DF85D5B81E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20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E264-6FDF-4243-9DAE-C791053E5B4E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14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87D80-F22C-4CF9-BC29-E2B0E8DBC1D8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4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ABCF-3405-4C1E-87C7-E3F62B4A88A1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6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B2B8-DC86-49C5-949F-7BCE6834C0C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75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AD27-4994-482F-A0A1-C5448A62C9FE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46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7F67-6824-4EC3-9606-E610A7AF1091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48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24CD-6676-42BE-B4CA-8AFFDE79A71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98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C8F7-0E12-407A-9D52-821B898CCA61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6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C651-D82D-4D8F-B32F-7377C90A7FB8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66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945D-8D5C-4970-AA9C-D53E9F87A19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47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8292-578B-4E99-BAAF-31D0AA018CB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596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82C2-4E2C-4EE8-8DF7-A34A0B8822B6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011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D1F0-6A4C-4A88-9204-D51F25AD428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8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50D5-17A9-405F-B9BC-D11A2A40BC42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79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84B56-88F9-4FD0-B9CC-0391CCA216F8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897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2499-C235-455D-A1AD-30CDEAB74D5C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07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D4AA-089F-438C-8F20-00B640C53CF6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401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A51F-26FA-4A19-BA98-7912B5BF312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362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A651-FFF6-4BA2-B927-54B5E112208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45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E3694-406B-48A8-80E6-B8995E24E234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145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E05A-CF1B-4A7C-8CD7-28CAF9357567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165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422A-68C7-4753-8126-67EB52968DF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324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E825-173E-48DB-837B-B6F05CBA96E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031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E83B-D365-43B7-9228-C947F4132659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5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FB35-0D55-4614-B20F-0DC6605097B5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875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2058-C06E-43A2-A2EB-EC6FFD2BB035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183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90686-9AC8-43AE-B6BA-5D1FCB67DE38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968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C7E3-19EF-44B6-8B8E-DCC9513346D4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959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3D8-2EB4-4422-855A-DC4427C9B7D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460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CE5-8568-4DD8-B157-86D53BF89276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1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2196-A654-49BB-9B8C-605ABE44DDAD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A6B5-1C17-44EA-AA30-202CED04640B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2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676-71F1-4EA6-9F57-EE2F35DFCAE1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4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2428-1160-46A8-AFB7-E303480187F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0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DA16-BF46-49E2-BCFC-5C6FEA740E3E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6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EC8CD1-D3A5-4C27-9B03-512A347480B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5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F060E2-7987-4CD2-8CF8-64E599C51FBF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65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5957888-1F9E-4BB5-BFF5-ED7F310EE619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2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8BB54-A10D-4105-8E76-7937C45462C7}" type="datetime1">
              <a:rPr lang="en-US" smtClean="0"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2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6502" y="6264465"/>
            <a:ext cx="5181600" cy="457010"/>
          </a:xfrm>
        </p:spPr>
        <p:txBody>
          <a:bodyPr>
            <a:normAutofit/>
          </a:bodyPr>
          <a:lstStyle/>
          <a:p>
            <a:r>
              <a:rPr lang="ru-RU" sz="14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Нур</a:t>
            </a:r>
            <a:r>
              <a:rPr lang="ru-RU" sz="1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-Султан</a:t>
            </a:r>
            <a:r>
              <a:rPr lang="en-US" sz="1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u-RU" sz="1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ru-RU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24000" y="4622535"/>
            <a:ext cx="8825658" cy="1240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600" b="1" i="1" dirty="0">
              <a:solidFill>
                <a:schemeClr val="bg1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524000" y="1951952"/>
            <a:ext cx="9770911" cy="1724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Отчет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по исполнению Программы по качеству и безопасности пациентов АО «ННМЦ» за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9 месяцев 2021 года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8657" y="4622535"/>
            <a:ext cx="5129198" cy="11106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Руководитель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службы стратегии, менеджмента качества и безопасности пациентов Нуразханова Ж.Ш.</a:t>
            </a:r>
            <a:endParaRPr lang="ru-RU" sz="2000" i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F9E18BA-D064-4A73-B7D4-428BDC841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54121"/>
              </p:ext>
            </p:extLst>
          </p:nvPr>
        </p:nvGraphicFramePr>
        <p:xfrm>
          <a:off x="276225" y="211981"/>
          <a:ext cx="1247775" cy="125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orelDRAW" r:id="rId3" imgW="835639" imgH="787263" progId="CorelDraw.Graphic.19">
                  <p:embed/>
                </p:oleObj>
              </mc:Choice>
              <mc:Fallback>
                <p:oleObj name="CorelDRAW" r:id="rId3" imgW="835639" imgH="787263" progId="CorelDraw.Graphic.1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225" y="211981"/>
                        <a:ext cx="1247775" cy="1259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6550" y="211980"/>
            <a:ext cx="1581151" cy="98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929" y="136525"/>
            <a:ext cx="7690141" cy="333492"/>
          </a:xfrm>
          <a:prstGeom prst="rect">
            <a:avLst/>
          </a:prstGeom>
          <a:solidFill>
            <a:srgbClr val="FF6699"/>
          </a:solidFill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94731"/>
              </p:ext>
            </p:extLst>
          </p:nvPr>
        </p:nvGraphicFramePr>
        <p:xfrm>
          <a:off x="313508" y="545286"/>
          <a:ext cx="11625943" cy="5807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3097">
                  <a:extLst>
                    <a:ext uri="{9D8B030D-6E8A-4147-A177-3AD203B41FA5}">
                      <a16:colId xmlns:a16="http://schemas.microsoft.com/office/drawing/2014/main" val="3468271586"/>
                    </a:ext>
                  </a:extLst>
                </a:gridCol>
                <a:gridCol w="1573097">
                  <a:extLst>
                    <a:ext uri="{9D8B030D-6E8A-4147-A177-3AD203B41FA5}">
                      <a16:colId xmlns:a16="http://schemas.microsoft.com/office/drawing/2014/main" val="635410052"/>
                    </a:ext>
                  </a:extLst>
                </a:gridCol>
              </a:tblGrid>
              <a:tr h="60112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rgbClr val="C00000"/>
                          </a:solidFill>
                        </a:rPr>
                        <a:t>Административ-ные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индикаторы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Порог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2020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</a:rPr>
                        <a:t>год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rgbClr val="C00000"/>
                          </a:solidFill>
                        </a:rPr>
                        <a:t>кв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2021 года 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2021 года 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2021 года 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Удовлетворенность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пациентов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97,5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97,5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98,5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64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Текучесть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кадров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17,0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Удовлетворенность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персонала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Не ниже 86%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90,0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Категорированность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СМП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71086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 marL="95250" marR="0" indent="-952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Категорированность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Врачебного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персонала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77%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91,0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94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4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763" y="106226"/>
            <a:ext cx="7690141" cy="33349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571740"/>
              </p:ext>
            </p:extLst>
          </p:nvPr>
        </p:nvGraphicFramePr>
        <p:xfrm>
          <a:off x="313900" y="533293"/>
          <a:ext cx="11532357" cy="582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0891">
                  <a:extLst>
                    <a:ext uri="{9D8B030D-6E8A-4147-A177-3AD203B41FA5}">
                      <a16:colId xmlns:a16="http://schemas.microsoft.com/office/drawing/2014/main" val="2717134487"/>
                    </a:ext>
                  </a:extLst>
                </a:gridCol>
                <a:gridCol w="1550891">
                  <a:extLst>
                    <a:ext uri="{9D8B030D-6E8A-4147-A177-3AD203B41FA5}">
                      <a16:colId xmlns:a16="http://schemas.microsoft.com/office/drawing/2014/main" val="1058511873"/>
                    </a:ext>
                  </a:extLst>
                </a:gridCol>
              </a:tblGrid>
              <a:tr h="56258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rgbClr val="C00000"/>
                          </a:solidFill>
                        </a:rPr>
                        <a:t>Административ-ные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индикаторы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Порог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2020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baseline="0" dirty="0">
                          <a:solidFill>
                            <a:srgbClr val="C00000"/>
                          </a:solidFill>
                        </a:rPr>
                        <a:t>год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</a:rPr>
                        <a:t>кв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20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год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год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59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ЛС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74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Оснащенность медицинским оборудованием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365276"/>
                  </a:ext>
                </a:extLst>
              </a:tr>
              <a:tr h="936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ВБИ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3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0,06%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372490"/>
                  </a:ext>
                </a:extLst>
              </a:tr>
              <a:tr h="100172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летальности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↑0,5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491397"/>
                  </a:ext>
                </a:extLst>
              </a:tr>
              <a:tr h="12447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 послеоперационных осложнений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↑0,66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42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13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560" y="76100"/>
            <a:ext cx="7690141" cy="33349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627240"/>
              </p:ext>
            </p:extLst>
          </p:nvPr>
        </p:nvGraphicFramePr>
        <p:xfrm>
          <a:off x="354839" y="491481"/>
          <a:ext cx="11505064" cy="6105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7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747">
                  <a:extLst>
                    <a:ext uri="{9D8B030D-6E8A-4147-A177-3AD203B41FA5}">
                      <a16:colId xmlns:a16="http://schemas.microsoft.com/office/drawing/2014/main" val="545794723"/>
                    </a:ext>
                  </a:extLst>
                </a:gridCol>
                <a:gridCol w="1627283">
                  <a:extLst>
                    <a:ext uri="{9D8B030D-6E8A-4147-A177-3AD203B41FA5}">
                      <a16:colId xmlns:a16="http://schemas.microsoft.com/office/drawing/2014/main" val="119212036"/>
                    </a:ext>
                  </a:extLst>
                </a:gridCol>
              </a:tblGrid>
              <a:tr h="67047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Клинические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индикаторы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Порог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2020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600" baseline="0" dirty="0">
                          <a:solidFill>
                            <a:srgbClr val="C00000"/>
                          </a:solidFill>
                        </a:rPr>
                        <a:t>год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</a:rPr>
                        <a:t>кв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20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</a:rPr>
                        <a:t>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год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кв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год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93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пациентов с ИБС, направленных на ЧКВ со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стентированием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 достигнутой полной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реваскуляризацией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(ИК)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1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эффективно проведенных ВСЭФИ, РЧА при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манифестном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синдроме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WPW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98,5/98,2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99,0/98,5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99,5/99,0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210577"/>
                  </a:ext>
                </a:extLst>
              </a:tr>
              <a:tr h="137117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эффективности проведенного ППР медоборудования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98,5/99,0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99,0/99,5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99,5/100,0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566718"/>
                  </a:ext>
                </a:extLst>
              </a:tr>
              <a:tr h="137117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У.в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инцидентов по несвоевременным поставкам ИМН, ЛС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10,0/0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6,0/0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4,0/0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3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55814</TotalTime>
  <Words>265</Words>
  <Application>Microsoft Office PowerPoint</Application>
  <PresentationFormat>Широкоэкранный</PresentationFormat>
  <Paragraphs>117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Wingdings 2</vt:lpstr>
      <vt:lpstr>HDOfficeLightV0</vt:lpstr>
      <vt:lpstr>1_HDOfficeLightV0</vt:lpstr>
      <vt:lpstr>2_HDOfficeLightV0</vt:lpstr>
      <vt:lpstr>Office Theme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служб по охране материнства и детства</dc:title>
  <dc:creator>Almat Juvashev</dc:creator>
  <cp:lastModifiedBy>Admin</cp:lastModifiedBy>
  <cp:revision>1130</cp:revision>
  <cp:lastPrinted>2021-11-16T08:11:56Z</cp:lastPrinted>
  <dcterms:created xsi:type="dcterms:W3CDTF">2015-10-07T08:10:21Z</dcterms:created>
  <dcterms:modified xsi:type="dcterms:W3CDTF">2021-11-20T05:51:47Z</dcterms:modified>
</cp:coreProperties>
</file>